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8" r:id="rId2"/>
  </p:sldIdLst>
  <p:sldSz cx="7772400" cy="100584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17" autoAdjust="0"/>
    <p:restoredTop sz="95226" autoAdjust="0"/>
  </p:normalViewPr>
  <p:slideViewPr>
    <p:cSldViewPr snapToGrid="0">
      <p:cViewPr>
        <p:scale>
          <a:sx n="50" d="100"/>
          <a:sy n="50" d="100"/>
        </p:scale>
        <p:origin x="3034" y="235"/>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99E6AB79-87E3-48A8-931A-F99415E87351}" type="datetimeFigureOut">
              <a:rPr lang="en-US" smtClean="0"/>
              <a:t>5/31/2024</a:t>
            </a:fld>
            <a:endParaRPr lang="en-US"/>
          </a:p>
        </p:txBody>
      </p:sp>
      <p:sp>
        <p:nvSpPr>
          <p:cNvPr id="4" name="Slide Image Placeholder 3"/>
          <p:cNvSpPr>
            <a:spLocks noGrp="1" noRot="1" noChangeAspect="1"/>
          </p:cNvSpPr>
          <p:nvPr>
            <p:ph type="sldImg" idx="2"/>
          </p:nvPr>
        </p:nvSpPr>
        <p:spPr>
          <a:xfrm>
            <a:off x="2270125" y="1154113"/>
            <a:ext cx="240982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70B74A69-B71D-4852-8E85-AAC9502F0E98}" type="slidenum">
              <a:rPr lang="en-US" smtClean="0"/>
              <a:t>‹#›</a:t>
            </a:fld>
            <a:endParaRPr lang="en-US"/>
          </a:p>
        </p:txBody>
      </p:sp>
    </p:spTree>
    <p:extLst>
      <p:ext uri="{BB962C8B-B14F-4D97-AF65-F5344CB8AC3E}">
        <p14:creationId xmlns:p14="http://schemas.microsoft.com/office/powerpoint/2010/main" val="857234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B74A69-B71D-4852-8E85-AAC9502F0E98}" type="slidenum">
              <a:rPr lang="en-US" smtClean="0"/>
              <a:t>1</a:t>
            </a:fld>
            <a:endParaRPr lang="en-US"/>
          </a:p>
        </p:txBody>
      </p:sp>
    </p:spTree>
    <p:extLst>
      <p:ext uri="{BB962C8B-B14F-4D97-AF65-F5344CB8AC3E}">
        <p14:creationId xmlns:p14="http://schemas.microsoft.com/office/powerpoint/2010/main" val="4068734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D69293-5F7D-425E-8E83-EFEB90167ACD}"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417419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69293-5F7D-425E-8E83-EFEB90167ACD}"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405048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69293-5F7D-425E-8E83-EFEB90167ACD}"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392891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D69293-5F7D-425E-8E83-EFEB90167ACD}"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114678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D69293-5F7D-425E-8E83-EFEB90167ACD}"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1512513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D69293-5F7D-425E-8E83-EFEB90167ACD}"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175594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D69293-5F7D-425E-8E83-EFEB90167ACD}" type="datetimeFigureOut">
              <a:rPr lang="en-US" smtClean="0"/>
              <a:t>5/31/2024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287905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D69293-5F7D-425E-8E83-EFEB90167ACD}" type="datetimeFigureOut">
              <a:rPr lang="en-US" smtClean="0"/>
              <a:t>5/31/2024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30515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69293-5F7D-425E-8E83-EFEB90167ACD}" type="datetimeFigureOut">
              <a:rPr lang="en-US" smtClean="0"/>
              <a:t>5/31/2024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127256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69293-5F7D-425E-8E83-EFEB90167ACD}"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278224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69293-5F7D-425E-8E83-EFEB90167ACD}"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647FA5-873D-4B54-84C1-B386D1B00F25}" type="slidenum">
              <a:rPr lang="en-US" smtClean="0"/>
              <a:t>‹#›</a:t>
            </a:fld>
            <a:endParaRPr lang="en-US"/>
          </a:p>
        </p:txBody>
      </p:sp>
    </p:spTree>
    <p:extLst>
      <p:ext uri="{BB962C8B-B14F-4D97-AF65-F5344CB8AC3E}">
        <p14:creationId xmlns:p14="http://schemas.microsoft.com/office/powerpoint/2010/main" val="3579489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EBD69293-5F7D-425E-8E83-EFEB90167ACD}" type="datetimeFigureOut">
              <a:rPr lang="en-US" smtClean="0"/>
              <a:t>5/31/2024</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9E647FA5-873D-4B54-84C1-B386D1B00F25}" type="slidenum">
              <a:rPr lang="en-US" smtClean="0"/>
              <a:t>‹#›</a:t>
            </a:fld>
            <a:endParaRPr lang="en-US"/>
          </a:p>
        </p:txBody>
      </p:sp>
    </p:spTree>
    <p:extLst>
      <p:ext uri="{BB962C8B-B14F-4D97-AF65-F5344CB8AC3E}">
        <p14:creationId xmlns:p14="http://schemas.microsoft.com/office/powerpoint/2010/main" val="9442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mokeybear.com/en/smokeys-history?decade=1940" TargetMode="External"/><Relationship Id="rId13"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hyperlink" Target="https://www.youtube.com/user/Smokeybear/videos" TargetMode="External"/><Relationship Id="rId12"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witter.com/smokey_bear?ref_src=twsrc%5Egoogle%7Ctwcamp%5Eserp%7Ctwgr%5Eauthor" TargetMode="External"/><Relationship Id="rId11" Type="http://schemas.openxmlformats.org/officeDocument/2006/relationships/image" Target="../media/image4.png"/><Relationship Id="rId5" Type="http://schemas.openxmlformats.org/officeDocument/2006/relationships/hyperlink" Target="https://www.instagram.com/smokeybear/?hl=en" TargetMode="External"/><Relationship Id="rId15" Type="http://schemas.openxmlformats.org/officeDocument/2006/relationships/image" Target="../media/image7.emf"/><Relationship Id="rId10" Type="http://schemas.openxmlformats.org/officeDocument/2006/relationships/image" Target="../media/image3.jpeg"/><Relationship Id="rId4" Type="http://schemas.openxmlformats.org/officeDocument/2006/relationships/hyperlink" Target="https://www.facebook.com/smokeybear/" TargetMode="External"/><Relationship Id="rId9" Type="http://schemas.openxmlformats.org/officeDocument/2006/relationships/image" Target="../media/image2.jpeg"/><Relationship Id="rId1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97573" y="1052340"/>
            <a:ext cx="7543800" cy="159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70001" y="247513"/>
            <a:ext cx="601533" cy="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1344" y="1052340"/>
            <a:ext cx="7510189" cy="4999574"/>
          </a:xfrm>
          <a:prstGeom prst="rect">
            <a:avLst/>
          </a:prstGeom>
          <a:noFill/>
        </p:spPr>
        <p:txBody>
          <a:bodyPr wrap="square" lIns="91440" tIns="45720" rIns="91440" bIns="45720" rtlCol="0" anchor="t">
            <a:spAutoFit/>
          </a:bodyPr>
          <a:lstStyle/>
          <a:p>
            <a:r>
              <a:rPr lang="en-US" sz="1600" b="1" u="sng" dirty="0">
                <a:latin typeface="+mj-lt"/>
                <a:cs typeface="Times New Roman"/>
              </a:rPr>
              <a:t>WILDFIRE PREVENTION CAMPAIGN</a:t>
            </a:r>
            <a:endParaRPr lang="en-US" sz="1050" u="sng" dirty="0">
              <a:latin typeface="+mj-lt"/>
              <a:ea typeface="Calibri"/>
              <a:cs typeface="Times New Roman"/>
            </a:endParaRPr>
          </a:p>
          <a:p>
            <a:endParaRPr lang="en-US" sz="1050" b="1" dirty="0">
              <a:latin typeface="+mj-lt"/>
              <a:ea typeface="Times New Roman" panose="02020603050405020304" pitchFamily="18" charset="0"/>
              <a:cs typeface="Times New Roman" panose="02020603050405020304" pitchFamily="18" charset="0"/>
            </a:endParaRPr>
          </a:p>
          <a:p>
            <a:r>
              <a:rPr lang="en-US" sz="1200" b="1" dirty="0">
                <a:solidFill>
                  <a:prstClr val="black"/>
                </a:solidFill>
                <a:latin typeface="+mj-lt"/>
                <a:cs typeface="Times New Roman"/>
              </a:rPr>
              <a:t>Smokey Turns 80: </a:t>
            </a:r>
            <a:r>
              <a:rPr lang="en-US" sz="1200" dirty="0">
                <a:solidFill>
                  <a:prstClr val="black"/>
                </a:solidFill>
                <a:latin typeface="+mj-lt"/>
                <a:cs typeface="Times New Roman"/>
              </a:rPr>
              <a:t>2024 marks the 80th birthday of America's favorite bear. Since 1944, Smokey Bear has inspired Americans to protect our forests from unwanted, human-caused wildfires through simple fire safety tips and his iconic tagline, "Only You Can Prevent Wildfires." As </a:t>
            </a:r>
            <a:r>
              <a:rPr lang="en-US" sz="1200" b="0" i="0" dirty="0">
                <a:solidFill>
                  <a:srgbClr val="232325"/>
                </a:solidFill>
                <a:effectLst/>
                <a:highlight>
                  <a:srgbClr val="FFFFFF"/>
                </a:highlight>
                <a:latin typeface="Flama"/>
              </a:rPr>
              <a:t>America’s longest-running PSA campaign</a:t>
            </a:r>
            <a:r>
              <a:rPr lang="en-US" sz="1200" dirty="0">
                <a:solidFill>
                  <a:prstClr val="black"/>
                </a:solidFill>
                <a:latin typeface="+mj-lt"/>
                <a:cs typeface="Times New Roman"/>
              </a:rPr>
              <a:t>, for over 8 decades Smokey has become a cultural icon and an important pillar in protecting our nation's wildlands. This year, we will celebrate his legacy, impact, and nostalgia through new PSAs, social media and influencer extensions, PR moments, and significant industry partnerships.  </a:t>
            </a:r>
            <a:endParaRPr lang="en-US" sz="1200" dirty="0">
              <a:solidFill>
                <a:prstClr val="black"/>
              </a:solidFill>
              <a:latin typeface="+mj-lt"/>
              <a:ea typeface="Calibri"/>
              <a:cs typeface="Times New Roman"/>
            </a:endParaRPr>
          </a:p>
          <a:p>
            <a:endParaRPr lang="en-US" sz="1200" b="1" dirty="0">
              <a:solidFill>
                <a:prstClr val="black"/>
              </a:solidFill>
              <a:latin typeface="+mj-lt"/>
              <a:cs typeface="Times New Roman" panose="02020603050405020304" pitchFamily="18" charset="0"/>
            </a:endParaRPr>
          </a:p>
          <a:p>
            <a:r>
              <a:rPr lang="en-US" sz="1200" b="1" dirty="0">
                <a:solidFill>
                  <a:prstClr val="black"/>
                </a:solidFill>
                <a:latin typeface="+mj-lt"/>
                <a:cs typeface="Times New Roman"/>
              </a:rPr>
              <a:t>Campaign Objective</a:t>
            </a:r>
            <a:r>
              <a:rPr lang="en-US" sz="1200" dirty="0">
                <a:solidFill>
                  <a:prstClr val="black"/>
                </a:solidFill>
                <a:latin typeface="+mj-lt"/>
                <a:cs typeface="Times New Roman"/>
              </a:rPr>
              <a:t>: </a:t>
            </a:r>
            <a:r>
              <a:rPr lang="en-US" sz="1200">
                <a:solidFill>
                  <a:prstClr val="black"/>
                </a:solidFill>
                <a:latin typeface="+mj-lt"/>
                <a:cs typeface="Times New Roman"/>
              </a:rPr>
              <a:t>Prevent unwanted, </a:t>
            </a:r>
            <a:r>
              <a:rPr lang="en-US" sz="1200" dirty="0">
                <a:solidFill>
                  <a:prstClr val="black"/>
                </a:solidFill>
                <a:latin typeface="+mj-lt"/>
                <a:cs typeface="Times New Roman"/>
              </a:rPr>
              <a:t>human-caused wildfires by encouraging personal responsibility and imparting knowledge of individual actions people can take to help prevent fire starts.</a:t>
            </a:r>
          </a:p>
          <a:p>
            <a:endParaRPr lang="en-US" sz="1200" dirty="0">
              <a:solidFill>
                <a:prstClr val="black"/>
              </a:solidFill>
              <a:latin typeface="+mj-lt"/>
              <a:cs typeface="Times New Roman" panose="02020603050405020304" pitchFamily="18" charset="0"/>
            </a:endParaRPr>
          </a:p>
          <a:p>
            <a:r>
              <a:rPr lang="en-US" sz="1200" b="1" dirty="0">
                <a:solidFill>
                  <a:prstClr val="black"/>
                </a:solidFill>
                <a:latin typeface="+mj-lt"/>
                <a:cs typeface="Times New Roman"/>
              </a:rPr>
              <a:t>Target Audiences</a:t>
            </a:r>
            <a:r>
              <a:rPr lang="en-US" sz="1200" dirty="0">
                <a:solidFill>
                  <a:prstClr val="black"/>
                </a:solidFill>
                <a:latin typeface="+mj-lt"/>
                <a:cs typeface="Times New Roman"/>
              </a:rPr>
              <a:t>:</a:t>
            </a:r>
          </a:p>
          <a:p>
            <a:pPr marL="171450" indent="-171450">
              <a:buFont typeface="Arial" panose="020B0604020202020204" pitchFamily="34" charset="0"/>
              <a:buChar char="•"/>
            </a:pPr>
            <a:r>
              <a:rPr lang="en-US" sz="1200" dirty="0">
                <a:solidFill>
                  <a:prstClr val="black"/>
                </a:solidFill>
                <a:latin typeface="+mj-lt"/>
                <a:cs typeface="Times New Roman"/>
              </a:rPr>
              <a:t>Outdoor Enthusiasts (primarily 18-34) </a:t>
            </a:r>
          </a:p>
          <a:p>
            <a:pPr marL="171450" indent="-171450">
              <a:buFont typeface="Arial" panose="020B0604020202020204" pitchFamily="34" charset="0"/>
              <a:buChar char="•"/>
            </a:pPr>
            <a:r>
              <a:rPr lang="en-US" sz="1200" dirty="0">
                <a:solidFill>
                  <a:prstClr val="black"/>
                </a:solidFill>
                <a:latin typeface="+mj-lt"/>
                <a:cs typeface="Times New Roman" panose="02020603050405020304" pitchFamily="18" charset="0"/>
              </a:rPr>
              <a:t>Wildland-Urban Interface Residents (primarily 25-54)</a:t>
            </a:r>
          </a:p>
          <a:p>
            <a:endParaRPr lang="en-US" sz="1200" dirty="0">
              <a:solidFill>
                <a:prstClr val="black"/>
              </a:solidFill>
              <a:latin typeface="+mj-lt"/>
              <a:cs typeface="Times New Roman" panose="02020603050405020304" pitchFamily="18" charset="0"/>
            </a:endParaRPr>
          </a:p>
          <a:p>
            <a:r>
              <a:rPr lang="en-US" sz="1200" b="1" dirty="0">
                <a:solidFill>
                  <a:prstClr val="black"/>
                </a:solidFill>
                <a:latin typeface="+mj-lt"/>
                <a:cs typeface="Times New Roman" panose="02020603050405020304" pitchFamily="18" charset="0"/>
              </a:rPr>
              <a:t>Message</a:t>
            </a:r>
            <a:r>
              <a:rPr lang="en-US" sz="1200" dirty="0">
                <a:solidFill>
                  <a:prstClr val="black"/>
                </a:solidFill>
                <a:latin typeface="+mj-lt"/>
                <a:cs typeface="Times New Roman" panose="02020603050405020304" pitchFamily="18" charset="0"/>
              </a:rPr>
              <a:t>: Only you can prevent wildfires.</a:t>
            </a:r>
          </a:p>
          <a:p>
            <a:endParaRPr lang="en-US" sz="1200" dirty="0">
              <a:solidFill>
                <a:prstClr val="black"/>
              </a:solidFill>
              <a:latin typeface="+mj-lt"/>
              <a:cs typeface="Times New Roman" panose="02020603050405020304" pitchFamily="18" charset="0"/>
            </a:endParaRPr>
          </a:p>
          <a:p>
            <a:r>
              <a:rPr lang="en-US" sz="1200" b="1" dirty="0">
                <a:solidFill>
                  <a:prstClr val="black"/>
                </a:solidFill>
                <a:latin typeface="+mj-lt"/>
                <a:cs typeface="Times New Roman"/>
              </a:rPr>
              <a:t>Call to Action</a:t>
            </a:r>
            <a:r>
              <a:rPr lang="en-US" sz="1200" dirty="0">
                <a:solidFill>
                  <a:prstClr val="black"/>
                </a:solidFill>
                <a:latin typeface="+mj-lt"/>
                <a:cs typeface="Times New Roman"/>
              </a:rPr>
              <a:t>: For 80 years, Smokey Bear has lived within us all. Learn more at SmokeyBear.com. </a:t>
            </a:r>
            <a:endParaRPr lang="en-US" sz="1200" dirty="0">
              <a:solidFill>
                <a:prstClr val="black"/>
              </a:solidFill>
              <a:latin typeface="+mj-lt"/>
              <a:cs typeface="Times New Roman" panose="02020603050405020304" pitchFamily="18" charset="0"/>
            </a:endParaRPr>
          </a:p>
          <a:p>
            <a:endParaRPr lang="en-US" sz="1200" dirty="0">
              <a:solidFill>
                <a:prstClr val="black"/>
              </a:solidFill>
              <a:latin typeface="+mj-lt"/>
              <a:cs typeface="Times New Roman" panose="02020603050405020304" pitchFamily="18" charset="0"/>
            </a:endParaRPr>
          </a:p>
          <a:p>
            <a:pPr marL="0" marR="0">
              <a:lnSpc>
                <a:spcPct val="107000"/>
              </a:lnSpc>
              <a:spcBef>
                <a:spcPts val="0"/>
              </a:spcBef>
              <a:spcAft>
                <a:spcPts val="800"/>
              </a:spcAft>
            </a:pPr>
            <a:r>
              <a:rPr lang="en-US" sz="1200" b="1" dirty="0">
                <a:effectLst/>
                <a:latin typeface="+mj-lt"/>
                <a:ea typeface="Calibri" panose="020F0502020204030204" pitchFamily="34" charset="0"/>
                <a:cs typeface="Times New Roman"/>
              </a:rPr>
              <a:t>Campaign Social Media Presence: </a:t>
            </a:r>
            <a:r>
              <a:rPr lang="en-US" sz="1200" u="sng" dirty="0">
                <a:solidFill>
                  <a:srgbClr val="0563C1"/>
                </a:solidFill>
                <a:effectLst/>
                <a:latin typeface="+mj-lt"/>
                <a:ea typeface="Calibri" panose="020F0502020204030204" pitchFamily="34" charset="0"/>
                <a:cs typeface="Times New Roman"/>
                <a:hlinkClick r:id="rId4"/>
              </a:rPr>
              <a:t>Facebook</a:t>
            </a:r>
            <a:r>
              <a:rPr lang="en-US" sz="1200" dirty="0">
                <a:effectLst/>
                <a:latin typeface="+mj-lt"/>
                <a:ea typeface="Calibri" panose="020F0502020204030204" pitchFamily="34" charset="0"/>
                <a:cs typeface="Times New Roman"/>
              </a:rPr>
              <a:t>, </a:t>
            </a:r>
            <a:r>
              <a:rPr lang="en-US" sz="1200" u="sng" dirty="0">
                <a:solidFill>
                  <a:srgbClr val="0563C1"/>
                </a:solidFill>
                <a:effectLst/>
                <a:latin typeface="+mj-lt"/>
                <a:ea typeface="Calibri" panose="020F0502020204030204" pitchFamily="34" charset="0"/>
                <a:cs typeface="Times New Roman"/>
                <a:hlinkClick r:id="rId5"/>
              </a:rPr>
              <a:t>Instagram</a:t>
            </a:r>
            <a:r>
              <a:rPr lang="en-US" sz="1200" dirty="0">
                <a:effectLst/>
                <a:latin typeface="+mj-lt"/>
                <a:ea typeface="Calibri" panose="020F0502020204030204" pitchFamily="34" charset="0"/>
                <a:cs typeface="Times New Roman"/>
              </a:rPr>
              <a:t>, </a:t>
            </a:r>
            <a:r>
              <a:rPr lang="en-US" sz="1200" u="sng" dirty="0">
                <a:solidFill>
                  <a:srgbClr val="0563C1"/>
                </a:solidFill>
                <a:effectLst/>
                <a:latin typeface="+mj-lt"/>
                <a:ea typeface="Calibri" panose="020F0502020204030204" pitchFamily="34" charset="0"/>
                <a:cs typeface="Times New Roman"/>
                <a:hlinkClick r:id="rId6"/>
              </a:rPr>
              <a:t>Twitter</a:t>
            </a:r>
            <a:r>
              <a:rPr lang="en-US" sz="1200" dirty="0">
                <a:effectLst/>
                <a:latin typeface="+mj-lt"/>
                <a:ea typeface="Calibri" panose="020F0502020204030204" pitchFamily="34" charset="0"/>
                <a:cs typeface="Times New Roman"/>
              </a:rPr>
              <a:t> and </a:t>
            </a:r>
            <a:r>
              <a:rPr lang="en-US" sz="1200" u="sng" dirty="0">
                <a:solidFill>
                  <a:srgbClr val="0563C1"/>
                </a:solidFill>
                <a:effectLst/>
                <a:latin typeface="+mj-lt"/>
                <a:ea typeface="Calibri" panose="020F0502020204030204" pitchFamily="34" charset="0"/>
                <a:cs typeface="Times New Roman"/>
                <a:hlinkClick r:id="rId7"/>
              </a:rPr>
              <a:t>YouTube</a:t>
            </a:r>
            <a:endParaRPr lang="en-US" sz="1200" dirty="0">
              <a:effectLst/>
              <a:latin typeface="+mj-lt"/>
              <a:ea typeface="Calibri" panose="020F0502020204030204" pitchFamily="34" charset="0"/>
              <a:cs typeface="Times New Roman"/>
            </a:endParaRPr>
          </a:p>
          <a:p>
            <a:pPr>
              <a:lnSpc>
                <a:spcPct val="107000"/>
              </a:lnSpc>
              <a:spcAft>
                <a:spcPts val="800"/>
              </a:spcAft>
            </a:pPr>
            <a:r>
              <a:rPr lang="en-US" sz="1200" b="1" dirty="0">
                <a:solidFill>
                  <a:srgbClr val="000000"/>
                </a:solidFill>
                <a:latin typeface="+mj-lt"/>
                <a:ea typeface="Calibri"/>
                <a:cs typeface="Times New Roman"/>
              </a:rPr>
              <a:t>History of Smokey Bear: </a:t>
            </a:r>
            <a:r>
              <a:rPr lang="en-US" sz="1200" dirty="0">
                <a:solidFill>
                  <a:srgbClr val="000000"/>
                </a:solidFill>
                <a:latin typeface="+mj-lt"/>
                <a:ea typeface="Calibri"/>
                <a:cs typeface="Times New Roman"/>
              </a:rPr>
              <a:t>click </a:t>
            </a:r>
            <a:r>
              <a:rPr lang="en-US" sz="1200" dirty="0">
                <a:solidFill>
                  <a:srgbClr val="000000"/>
                </a:solidFill>
                <a:latin typeface="+mj-lt"/>
                <a:ea typeface="Calibri"/>
                <a:cs typeface="Times New Roman"/>
                <a:hlinkClick r:id="rId8"/>
              </a:rPr>
              <a:t>here</a:t>
            </a:r>
            <a:r>
              <a:rPr lang="en-US" sz="1200" dirty="0">
                <a:solidFill>
                  <a:srgbClr val="000000"/>
                </a:solidFill>
                <a:latin typeface="+mj-lt"/>
                <a:ea typeface="Calibri"/>
                <a:cs typeface="Times New Roman"/>
              </a:rPr>
              <a:t> to learn more.</a:t>
            </a:r>
          </a:p>
          <a:p>
            <a:pPr>
              <a:lnSpc>
                <a:spcPct val="107000"/>
              </a:lnSpc>
              <a:spcAft>
                <a:spcPts val="800"/>
              </a:spcAft>
            </a:pPr>
            <a:endParaRPr lang="en-US" sz="1000" dirty="0">
              <a:latin typeface="+mj-lt"/>
              <a:ea typeface="Calibri"/>
              <a:cs typeface="Times New Roman" panose="02020603050405020304" pitchFamily="18" charset="0"/>
            </a:endParaRPr>
          </a:p>
          <a:p>
            <a:endParaRPr lang="en-US" sz="1000" dirty="0">
              <a:latin typeface="+mj-lt"/>
              <a:ea typeface="Calibri"/>
              <a:cs typeface="Times New Roman" panose="02020603050405020304" pitchFamily="18" charset="0"/>
            </a:endParaRPr>
          </a:p>
          <a:p>
            <a:endParaRPr lang="en-US" sz="1000" dirty="0">
              <a:latin typeface="+mj-lt"/>
              <a:ea typeface="Calibri"/>
              <a:cs typeface="Times New Roman" panose="02020603050405020304" pitchFamily="18" charset="0"/>
            </a:endParaRPr>
          </a:p>
        </p:txBody>
      </p:sp>
      <p:sp>
        <p:nvSpPr>
          <p:cNvPr id="4" name="TextBox 3">
            <a:extLst>
              <a:ext uri="{FF2B5EF4-FFF2-40B4-BE49-F238E27FC236}">
                <a16:creationId xmlns:a16="http://schemas.microsoft.com/office/drawing/2014/main" id="{4D999A80-8B59-4106-93E7-ED5F9FB70226}"/>
              </a:ext>
            </a:extLst>
          </p:cNvPr>
          <p:cNvSpPr txBox="1"/>
          <p:nvPr/>
        </p:nvSpPr>
        <p:spPr>
          <a:xfrm>
            <a:off x="1524595" y="336822"/>
            <a:ext cx="4724400" cy="461665"/>
          </a:xfrm>
          <a:prstGeom prst="rect">
            <a:avLst/>
          </a:prstGeom>
          <a:noFill/>
        </p:spPr>
        <p:txBody>
          <a:bodyPr wrap="square" rtlCol="0">
            <a:spAutoFit/>
          </a:bodyPr>
          <a:lstStyle/>
          <a:p>
            <a:pPr algn="ctr"/>
            <a:r>
              <a:rPr lang="en-US" sz="2400" b="1" dirty="0">
                <a:latin typeface="+mj-lt"/>
                <a:cs typeface="Times New Roman" panose="02020603050405020304" pitchFamily="18" charset="0"/>
              </a:rPr>
              <a:t>SMOKEY BEAR FACT SHEET</a:t>
            </a:r>
          </a:p>
        </p:txBody>
      </p:sp>
      <p:pic>
        <p:nvPicPr>
          <p:cNvPr id="2" name="Picture 1" descr="A bear with a hat and text&#10;&#10;Description automatically generated">
            <a:extLst>
              <a:ext uri="{FF2B5EF4-FFF2-40B4-BE49-F238E27FC236}">
                <a16:creationId xmlns:a16="http://schemas.microsoft.com/office/drawing/2014/main" id="{6AA48DC3-C55E-05A8-A560-4C791EC964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66" r="23357"/>
          <a:stretch/>
        </p:blipFill>
        <p:spPr>
          <a:xfrm>
            <a:off x="6240554" y="173038"/>
            <a:ext cx="678820" cy="711017"/>
          </a:xfrm>
          <a:prstGeom prst="rect">
            <a:avLst/>
          </a:prstGeom>
        </p:spPr>
      </p:pic>
      <p:pic>
        <p:nvPicPr>
          <p:cNvPr id="10" name="Picture 9" descr="A black and white shield with a tree and text&#10;&#10;Description automatically generated">
            <a:extLst>
              <a:ext uri="{FF2B5EF4-FFF2-40B4-BE49-F238E27FC236}">
                <a16:creationId xmlns:a16="http://schemas.microsoft.com/office/drawing/2014/main" id="{B76F58D4-3B56-786B-EC31-24457F8CAD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263" y="220290"/>
            <a:ext cx="601534" cy="667703"/>
          </a:xfrm>
          <a:prstGeom prst="rect">
            <a:avLst/>
          </a:prstGeom>
        </p:spPr>
      </p:pic>
      <p:pic>
        <p:nvPicPr>
          <p:cNvPr id="1026" name="Picture 2" descr="New office, new logo, new videos: 2021, here we come! - National  Association of State Foresters">
            <a:extLst>
              <a:ext uri="{FF2B5EF4-FFF2-40B4-BE49-F238E27FC236}">
                <a16:creationId xmlns:a16="http://schemas.microsoft.com/office/drawing/2014/main" id="{F6F1D2D3-953F-F2C6-F16B-97BC6E49D5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0778" y="247513"/>
            <a:ext cx="601779" cy="601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oster of a bear with a shovel and people sitting around a campfire&#10;&#10;Description automatically generated">
            <a:extLst>
              <a:ext uri="{FF2B5EF4-FFF2-40B4-BE49-F238E27FC236}">
                <a16:creationId xmlns:a16="http://schemas.microsoft.com/office/drawing/2014/main" id="{9A0DEF6C-CA75-7CAD-37C2-4EC78CC72D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085" y="6050323"/>
            <a:ext cx="1856338" cy="3344422"/>
          </a:xfrm>
          <a:prstGeom prst="rect">
            <a:avLst/>
          </a:prstGeom>
        </p:spPr>
      </p:pic>
      <p:pic>
        <p:nvPicPr>
          <p:cNvPr id="6" name="Picture 5" descr="A poster of a bear waving&#10;&#10;Description automatically generated">
            <a:extLst>
              <a:ext uri="{FF2B5EF4-FFF2-40B4-BE49-F238E27FC236}">
                <a16:creationId xmlns:a16="http://schemas.microsoft.com/office/drawing/2014/main" id="{7CD52770-D523-968A-64B7-00529A97D4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03374" y="6050323"/>
            <a:ext cx="1856338" cy="3344422"/>
          </a:xfrm>
          <a:prstGeom prst="rect">
            <a:avLst/>
          </a:prstGeom>
        </p:spPr>
      </p:pic>
      <p:graphicFrame>
        <p:nvGraphicFramePr>
          <p:cNvPr id="7" name="Object 6">
            <a:extLst>
              <a:ext uri="{FF2B5EF4-FFF2-40B4-BE49-F238E27FC236}">
                <a16:creationId xmlns:a16="http://schemas.microsoft.com/office/drawing/2014/main" id="{DDD9E82B-3F36-8C12-B3F4-80BA6F84E253}"/>
              </a:ext>
            </a:extLst>
          </p:cNvPr>
          <p:cNvGraphicFramePr>
            <a:graphicFrameLocks noChangeAspect="1"/>
          </p:cNvGraphicFramePr>
          <p:nvPr>
            <p:extLst>
              <p:ext uri="{D42A27DB-BD31-4B8C-83A1-F6EECF244321}">
                <p14:modId xmlns:p14="http://schemas.microsoft.com/office/powerpoint/2010/main" val="1381661215"/>
              </p:ext>
            </p:extLst>
          </p:nvPr>
        </p:nvGraphicFramePr>
        <p:xfrm>
          <a:off x="5113663" y="6051914"/>
          <a:ext cx="1856338" cy="3342704"/>
        </p:xfrm>
        <a:graphic>
          <a:graphicData uri="http://schemas.openxmlformats.org/presentationml/2006/ole">
            <mc:AlternateContent xmlns:mc="http://schemas.openxmlformats.org/markup-compatibility/2006">
              <mc:Choice xmlns:v="urn:schemas-microsoft-com:vml" Requires="v">
                <p:oleObj name="Acrobat Document" r:id="rId14" imgW="8229294" imgH="14630400" progId="Acrobat.Document.DC">
                  <p:embed/>
                </p:oleObj>
              </mc:Choice>
              <mc:Fallback>
                <p:oleObj name="Acrobat Document" r:id="rId14" imgW="8229294" imgH="14630400" progId="Acrobat.Document.DC">
                  <p:embed/>
                  <p:pic>
                    <p:nvPicPr>
                      <p:cNvPr id="19" name="Object 18">
                        <a:extLst>
                          <a:ext uri="{FF2B5EF4-FFF2-40B4-BE49-F238E27FC236}">
                            <a16:creationId xmlns:a16="http://schemas.microsoft.com/office/drawing/2014/main" id="{662AB838-9668-7FE5-F44D-305278FD849E}"/>
                          </a:ext>
                        </a:extLst>
                      </p:cNvPr>
                      <p:cNvPicPr/>
                      <p:nvPr/>
                    </p:nvPicPr>
                    <p:blipFill>
                      <a:blip r:embed="rId15"/>
                      <a:stretch>
                        <a:fillRect/>
                      </a:stretch>
                    </p:blipFill>
                    <p:spPr>
                      <a:xfrm>
                        <a:off x="5113663" y="6051914"/>
                        <a:ext cx="1856338" cy="3342704"/>
                      </a:xfrm>
                      <a:prstGeom prst="rect">
                        <a:avLst/>
                      </a:prstGeom>
                    </p:spPr>
                  </p:pic>
                </p:oleObj>
              </mc:Fallback>
            </mc:AlternateContent>
          </a:graphicData>
        </a:graphic>
      </p:graphicFrame>
    </p:spTree>
    <p:extLst>
      <p:ext uri="{BB962C8B-B14F-4D97-AF65-F5344CB8AC3E}">
        <p14:creationId xmlns:p14="http://schemas.microsoft.com/office/powerpoint/2010/main" val="35892715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210</Words>
  <Application>Microsoft Office PowerPoint</Application>
  <PresentationFormat>Custom</PresentationFormat>
  <Paragraphs>19</Paragraphs>
  <Slides>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Aptos</vt:lpstr>
      <vt:lpstr>Arial</vt:lpstr>
      <vt:lpstr>Calibri</vt:lpstr>
      <vt:lpstr>Flama</vt:lpstr>
      <vt:lpstr>Office Theme</vt:lpstr>
      <vt:lpstr>Acrobat Document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Madeline Miller</dc:creator>
  <cp:lastModifiedBy>Rebecca Ross</cp:lastModifiedBy>
  <cp:revision>74</cp:revision>
  <cp:lastPrinted>2015-11-09T15:27:02Z</cp:lastPrinted>
  <dcterms:created xsi:type="dcterms:W3CDTF">2015-10-09T19:27:34Z</dcterms:created>
  <dcterms:modified xsi:type="dcterms:W3CDTF">2024-05-31T15:51:46Z</dcterms:modified>
</cp:coreProperties>
</file>